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docMetadata/LabelInfo.xml" ContentType="application/vnd.ms-office.classificationlabel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authors.xml" ContentType="application/vnd.ms-powerpoint.author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4"/>
  </p:sldMasterIdLst>
  <p:notesMasterIdLst>
    <p:notesMasterId r:id="rId6"/>
  </p:notesMasterIdLst>
  <p:sldIdLst>
    <p:sldId id="256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41BFB1F-23FC-9F36-30FA-DECD51CA641E}" name="Kaila Orsucci (TEKsystems, Inc.)" initials="KO(I" userId="S::v-korsucci@microsoft.com::e7aad994-0403-45c0-b7c8-0c969e213a38" providerId="AD"/>
  <p188:author id="{84FB8148-9464-6C57-92E8-788B128E693E}" name="Kirsten Ballweg" initials="KB" userId="S::kirstenb@microsoft.com::c47a99fc-9286-469c-b169-05c5a33df54a" providerId="AD"/>
  <p188:author id="{AB21A47C-7B25-CB16-8A25-0972AEFBA567}" name="Shawna Swanson" initials="SS" userId="S::shswanson@microsoft.com::586bed90-38fb-452d-bd30-6c7e2f92742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B48F85"/>
    <a:srgbClr val="F1F1F1"/>
    <a:srgbClr val="F8EBE8"/>
    <a:srgbClr val="62584C"/>
    <a:srgbClr val="AF6A57"/>
    <a:srgbClr val="DFD8CA"/>
    <a:srgbClr val="FFFFFF"/>
    <a:srgbClr val="FFFBF5"/>
    <a:srgbClr val="F8F8F8"/>
    <a:srgbClr val="B1755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0"/>
    <p:restoredTop sz="94694"/>
  </p:normalViewPr>
  <p:slideViewPr>
    <p:cSldViewPr snapToGrid="0" snapToObjects="1">
      <p:cViewPr varScale="1">
        <p:scale>
          <a:sx n="96" d="100"/>
          <a:sy n="96" d="100"/>
        </p:scale>
        <p:origin x="-1992" y="-102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AE0A3-FC72-C943-8915-67B78CCBD2EB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8EF4D5-177F-4345-931A-46460CD21E03}" type="slidenum">
              <a:rPr lang="en-US" smtClean="0"/>
              <a:pPr/>
              <a:t>&lt;#&gt;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06493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2269426" y="715063"/>
            <a:ext cx="5753405" cy="592645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9781" y="1244840"/>
            <a:ext cx="8512695" cy="4980986"/>
          </a:xfrm>
        </p:spPr>
        <p:txBody>
          <a:bodyPr anchor="ctr">
            <a:noAutofit/>
          </a:bodyPr>
          <a:lstStyle>
            <a:lvl1pPr algn="ctr">
              <a:defRPr sz="8250" spc="66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7412" y="6776424"/>
            <a:ext cx="6637433" cy="84125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650" b="1" i="0" cap="all" spc="330" baseline="0">
                <a:solidFill>
                  <a:schemeClr val="tx2"/>
                </a:solidFill>
              </a:defRPr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89781" y="7225769"/>
            <a:ext cx="1922021" cy="394924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8774" y="7225770"/>
            <a:ext cx="3394710" cy="39190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80456" y="7225770"/>
            <a:ext cx="1922021" cy="39190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33858" cy="7772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0" y="0"/>
            <a:ext cx="233858" cy="7772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945114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982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86602" y="433371"/>
            <a:ext cx="1949123" cy="63471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7272" y="433371"/>
            <a:ext cx="6390469" cy="63471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93164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rgbClr val="F8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{image_background}">
            <a:extLst>
              <a:ext uri="{FF2B5EF4-FFF2-40B4-BE49-F238E27FC236}">
                <a16:creationId xmlns="" xmlns:a16="http://schemas.microsoft.com/office/drawing/2014/main" id="{6A44F50E-8C66-0054-56B7-EC4F08A219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77723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797042-7BDE-0FC6-AC3B-1AFFBA7DE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136" y="2518960"/>
            <a:ext cx="8113144" cy="120229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="" xmlns:a16="http://schemas.microsoft.com/office/drawing/2014/main" id="{5C3C8292-E49F-2D25-DBF5-115A4B560F3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3137" y="338469"/>
            <a:ext cx="8112126" cy="444355"/>
          </a:xfrm>
        </p:spPr>
        <p:txBody>
          <a:bodyPr anchor="ctr"/>
          <a:lstStyle>
            <a:lvl1pPr marL="0" algn="l">
              <a:lnSpc>
                <a:spcPct val="110000"/>
              </a:lnSpc>
              <a:spcBef>
                <a:spcPts val="0"/>
              </a:spcBef>
              <a:defRPr sz="2400" b="0" i="0" cap="none" baseline="0">
                <a:solidFill>
                  <a:srgbClr val="AF6A57"/>
                </a:solidFill>
                <a:latin typeface="+mj-lt"/>
                <a:cs typeface="Dubai" panose="020B0503030403030204" pitchFamily="34" charset="-78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="" xmlns:a16="http://schemas.microsoft.com/office/drawing/2014/main" id="{FB358A18-947E-5F1C-64A6-B1E8FCC9E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4714" y="1997421"/>
            <a:ext cx="3949236" cy="211405"/>
          </a:xfrm>
        </p:spPr>
        <p:txBody>
          <a:bodyPr anchor="b"/>
          <a:lstStyle>
            <a:lvl1pPr marL="0">
              <a:lnSpc>
                <a:spcPct val="103000"/>
              </a:lnSpc>
              <a:spcBef>
                <a:spcPts val="0"/>
              </a:spcBef>
              <a:defRPr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="" xmlns:a16="http://schemas.microsoft.com/office/drawing/2014/main" id="{8A27C42D-7535-EB27-EFC1-C8F8E36F38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84715" y="3776472"/>
            <a:ext cx="3949235" cy="1136904"/>
          </a:xfrm>
        </p:spPr>
        <p:txBody>
          <a:bodyPr anchor="t"/>
          <a:lstStyle>
            <a:lvl1pPr marL="0">
              <a:lnSpc>
                <a:spcPct val="103000"/>
              </a:lnSpc>
              <a:spcBef>
                <a:spcPts val="0"/>
              </a:spcBef>
              <a:defRPr>
                <a:solidFill>
                  <a:srgbClr val="62584C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="" xmlns:a16="http://schemas.microsoft.com/office/drawing/2014/main" id="{D13AA9A0-0A79-CB3F-10E5-855A43F2F2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36025" y="5410647"/>
            <a:ext cx="3950208" cy="384048"/>
          </a:xfrm>
        </p:spPr>
        <p:txBody>
          <a:bodyPr anchor="ctr"/>
          <a:lstStyle>
            <a:lvl1pPr marL="0" algn="l">
              <a:spcBef>
                <a:spcPts val="0"/>
              </a:spcBef>
              <a:defRPr sz="2700">
                <a:solidFill>
                  <a:srgbClr val="62584C"/>
                </a:solidFill>
                <a:latin typeface="Freestyle Script" panose="030804020302050B0404" pitchFamily="66" charset="77"/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2DC02DD0-0F9C-2BCD-A179-093B11935360}"/>
              </a:ext>
            </a:extLst>
          </p:cNvPr>
          <p:cNvCxnSpPr>
            <a:cxnSpLocks/>
          </p:cNvCxnSpPr>
          <p:nvPr userDrawn="1"/>
        </p:nvCxnSpPr>
        <p:spPr>
          <a:xfrm>
            <a:off x="5136026" y="5813806"/>
            <a:ext cx="3949745" cy="0"/>
          </a:xfrm>
          <a:prstGeom prst="line">
            <a:avLst/>
          </a:prstGeom>
          <a:ln w="12700">
            <a:solidFill>
              <a:srgbClr val="6258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="" xmlns:a16="http://schemas.microsoft.com/office/drawing/2014/main" id="{83BDD321-3102-2090-6D46-5E9E5794CC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36026" y="5832918"/>
            <a:ext cx="3949237" cy="384020"/>
          </a:xfrm>
        </p:spPr>
        <p:txBody>
          <a:bodyPr anchor="ctr"/>
          <a:lstStyle>
            <a:lvl1pPr marL="0" algn="l">
              <a:spcBef>
                <a:spcPts val="0"/>
              </a:spcBef>
              <a:defRPr sz="1050" b="0" i="0" cap="none" baseline="0">
                <a:solidFill>
                  <a:srgbClr val="62584C"/>
                </a:solidFill>
                <a:latin typeface="+mn-lt"/>
                <a:cs typeface="Quire Sans" panose="020B0502040400020003" pitchFamily="34" charset="0"/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="" xmlns:a16="http://schemas.microsoft.com/office/drawing/2014/main" id="{E00CF66B-2B1B-D3FD-9C43-00AEC8E906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36025" y="6313016"/>
            <a:ext cx="3950208" cy="384048"/>
          </a:xfrm>
        </p:spPr>
        <p:txBody>
          <a:bodyPr anchor="ctr"/>
          <a:lstStyle>
            <a:lvl1pPr marL="0" algn="l">
              <a:spcBef>
                <a:spcPts val="0"/>
              </a:spcBef>
              <a:defRPr sz="1400" b="0" i="0">
                <a:solidFill>
                  <a:srgbClr val="62584C"/>
                </a:solidFill>
                <a:latin typeface="+mn-lt"/>
                <a:cs typeface="Quire Sans" panose="020B0502040400020003" pitchFamily="34" charset="0"/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51478B14-B75F-17CE-4862-8FFAF13E2FFE}"/>
              </a:ext>
            </a:extLst>
          </p:cNvPr>
          <p:cNvCxnSpPr>
            <a:cxnSpLocks/>
          </p:cNvCxnSpPr>
          <p:nvPr userDrawn="1"/>
        </p:nvCxnSpPr>
        <p:spPr>
          <a:xfrm>
            <a:off x="5136026" y="6721279"/>
            <a:ext cx="3950253" cy="0"/>
          </a:xfrm>
          <a:prstGeom prst="line">
            <a:avLst/>
          </a:prstGeom>
          <a:ln w="12700">
            <a:solidFill>
              <a:srgbClr val="6258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8">
            <a:extLst>
              <a:ext uri="{FF2B5EF4-FFF2-40B4-BE49-F238E27FC236}">
                <a16:creationId xmlns="" xmlns:a16="http://schemas.microsoft.com/office/drawing/2014/main" id="{84F3AB21-557E-52AA-7827-1A014D5DAD2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36025" y="6745494"/>
            <a:ext cx="3950208" cy="384048"/>
          </a:xfrm>
        </p:spPr>
        <p:txBody>
          <a:bodyPr anchor="ctr"/>
          <a:lstStyle>
            <a:lvl1pPr marL="0" algn="l">
              <a:spcBef>
                <a:spcPts val="0"/>
              </a:spcBef>
              <a:defRPr sz="1050" b="0" i="0" cap="none" baseline="0">
                <a:solidFill>
                  <a:srgbClr val="62584C"/>
                </a:solidFill>
                <a:latin typeface="+mn-lt"/>
                <a:cs typeface="Quire Sans" panose="020B0502040400020003" pitchFamily="34" charset="0"/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="" xmlns:p14="http://schemas.microsoft.com/office/powerpoint/2010/main" val="361492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6964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1" y="0"/>
            <a:ext cx="2322077" cy="77724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5417" y="1217075"/>
            <a:ext cx="6754333" cy="4606577"/>
          </a:xfrm>
        </p:spPr>
        <p:txBody>
          <a:bodyPr anchor="b">
            <a:normAutofit/>
          </a:bodyPr>
          <a:lstStyle>
            <a:lvl1pPr>
              <a:defRPr sz="6930" spc="660" baseline="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75418" y="5847754"/>
            <a:ext cx="5789428" cy="107795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50" b="1" i="0" cap="all" spc="330" baseline="0">
                <a:solidFill>
                  <a:schemeClr val="accent1"/>
                </a:solidFill>
              </a:defRPr>
            </a:lvl1pPr>
            <a:lvl2pPr marL="37719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2pPr>
            <a:lvl3pPr marL="754380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3pPr>
            <a:lvl4pPr marL="113157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4pPr>
            <a:lvl5pPr marL="150876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5pPr>
            <a:lvl6pPr marL="188595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6pPr>
            <a:lvl7pPr marL="226314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7pPr>
            <a:lvl8pPr marL="264033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8pPr>
            <a:lvl9pPr marL="301752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70151" y="7225769"/>
            <a:ext cx="1232506" cy="39492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55228" y="7225770"/>
            <a:ext cx="3394710" cy="39190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2508" y="7225770"/>
            <a:ext cx="1227243" cy="39190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  <p:sp>
        <p:nvSpPr>
          <p:cNvPr id="16" name="Freeform 11"/>
          <p:cNvSpPr/>
          <p:nvPr/>
        </p:nvSpPr>
        <p:spPr bwMode="auto">
          <a:xfrm>
            <a:off x="721365" y="0"/>
            <a:ext cx="1358147" cy="77724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/>
          <p:cNvGrpSpPr/>
          <p:nvPr/>
        </p:nvGrpSpPr>
        <p:grpSpPr>
          <a:xfrm>
            <a:off x="1" y="0"/>
            <a:ext cx="2322077" cy="7772400"/>
            <a:chOff x="0" y="0"/>
            <a:chExt cx="2110979" cy="6858000"/>
          </a:xfrm>
        </p:grpSpPr>
        <p:sp>
          <p:nvSpPr>
            <p:cNvPr id="9" name="Freeform 8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="" xmlns:p14="http://schemas.microsoft.com/office/powerpoint/2010/main" val="1936497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7273" y="2590800"/>
            <a:ext cx="3952951" cy="41021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4431" y="2590800"/>
            <a:ext cx="3952951" cy="41021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33138996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273" y="431802"/>
            <a:ext cx="8392478" cy="169265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6015" y="2492919"/>
            <a:ext cx="3973068" cy="716866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80" b="1" cap="all" spc="165" baseline="0">
                <a:solidFill>
                  <a:schemeClr val="tx2"/>
                </a:solidFill>
              </a:defRPr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6015" y="3296982"/>
            <a:ext cx="3973068" cy="33959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72938" y="2492919"/>
            <a:ext cx="3973068" cy="716866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80" b="1" cap="all" spc="165" baseline="0">
                <a:solidFill>
                  <a:schemeClr val="tx2"/>
                </a:solidFill>
              </a:defRPr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72938" y="3296982"/>
            <a:ext cx="3973068" cy="33959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75969567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21317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2214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6096596" y="0"/>
            <a:ext cx="3961805" cy="77724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8755" y="518161"/>
            <a:ext cx="2550995" cy="135622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80" b="1" i="0" cap="all" spc="248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167" y="1043094"/>
            <a:ext cx="5080695" cy="5649807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8755" y="1973514"/>
            <a:ext cx="2550995" cy="4719386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320"/>
              </a:spcBef>
              <a:buNone/>
              <a:defRPr sz="1540" baseline="0">
                <a:solidFill>
                  <a:schemeClr val="bg2"/>
                </a:solidFill>
              </a:defRPr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1168" y="7225769"/>
            <a:ext cx="1017518" cy="394924"/>
          </a:xfrm>
        </p:spPr>
        <p:txBody>
          <a:bodyPr/>
          <a:lstStyle/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35488" y="7225770"/>
            <a:ext cx="2872797" cy="3919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95087" y="7225770"/>
            <a:ext cx="1016776" cy="391902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33858" cy="777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0" y="0"/>
            <a:ext cx="233858" cy="777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318891788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3858" y="2"/>
            <a:ext cx="6068358" cy="7772399"/>
          </a:xfrm>
        </p:spPr>
        <p:txBody>
          <a:bodyPr anchor="t"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760" indent="0">
              <a:buNone/>
              <a:defRPr sz="1650"/>
            </a:lvl5pPr>
            <a:lvl6pPr marL="1885950" indent="0">
              <a:buNone/>
              <a:defRPr sz="1650"/>
            </a:lvl6pPr>
            <a:lvl7pPr marL="2263140" indent="0">
              <a:buNone/>
              <a:defRPr sz="1650"/>
            </a:lvl7pPr>
            <a:lvl8pPr marL="2640330" indent="0">
              <a:buNone/>
              <a:defRPr sz="1650"/>
            </a:lvl8pPr>
            <a:lvl9pPr marL="3017520" indent="0">
              <a:buNone/>
              <a:defRPr sz="165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6096596" y="0"/>
            <a:ext cx="3961805" cy="77724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33858" cy="777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8754" y="518160"/>
            <a:ext cx="2550997" cy="1356226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80" b="1" i="0" spc="248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8754" y="1973514"/>
            <a:ext cx="2550997" cy="4719386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320"/>
              </a:spcBef>
              <a:buNone/>
              <a:defRPr sz="1540" baseline="0">
                <a:solidFill>
                  <a:schemeClr val="bg2"/>
                </a:solidFill>
              </a:defRPr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1909" y="7225769"/>
            <a:ext cx="1016776" cy="394924"/>
          </a:xfrm>
        </p:spPr>
        <p:txBody>
          <a:bodyPr/>
          <a:lstStyle/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35488" y="7225770"/>
            <a:ext cx="2872797" cy="3919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81768" y="7225770"/>
            <a:ext cx="1042206" cy="391902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33858" cy="777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423202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2634" y="433370"/>
            <a:ext cx="8397116" cy="16910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634" y="2590803"/>
            <a:ext cx="8397116" cy="4072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2634" y="7225769"/>
            <a:ext cx="1922021" cy="3949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25770"/>
            <a:ext cx="3394710" cy="3919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7" y="7225770"/>
            <a:ext cx="2326004" cy="3919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&lt;#&gt;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824542" y="0"/>
            <a:ext cx="233858" cy="777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24542" y="0"/>
            <a:ext cx="233858" cy="777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746999" cy="77724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="" xmlns:p14="http://schemas.microsoft.com/office/powerpoint/2010/main" val="243354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40" r:id="rId12"/>
  </p:sldLayoutIdLst>
  <p:txStyles>
    <p:titleStyle>
      <a:lvl1pPr algn="l" defTabSz="754380" rtl="0" eaLnBrk="1" latinLnBrk="0" hangingPunct="1">
        <a:lnSpc>
          <a:spcPct val="90000"/>
        </a:lnSpc>
        <a:spcBef>
          <a:spcPct val="0"/>
        </a:spcBef>
        <a:buNone/>
        <a:defRPr kumimoji="1" sz="5610" kern="1200" cap="all" spc="165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754380" rtl="0" eaLnBrk="1" latinLnBrk="0" hangingPunct="1">
        <a:lnSpc>
          <a:spcPct val="110000"/>
        </a:lnSpc>
        <a:spcBef>
          <a:spcPts val="770"/>
        </a:spcBef>
        <a:buClr>
          <a:schemeClr val="tx2"/>
        </a:buClr>
        <a:buFont typeface="Arial" panose="020B0604020202020204" pitchFamily="34" charset="0"/>
        <a:buChar char="•"/>
        <a:defRPr kumimoji="1"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54380" indent="-251460" algn="l" defTabSz="754380" rtl="0" eaLnBrk="1" latinLnBrk="0" hangingPunct="1">
        <a:lnSpc>
          <a:spcPct val="110000"/>
        </a:lnSpc>
        <a:spcBef>
          <a:spcPts val="770"/>
        </a:spcBef>
        <a:buClr>
          <a:schemeClr val="tx2"/>
        </a:buClr>
        <a:buFont typeface="Gill Sans MT" panose="020B0502020104020203" pitchFamily="34" charset="0"/>
        <a:buChar char="–"/>
        <a:defRPr kumimoji="1" sz="198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257300" indent="-251460" algn="l" defTabSz="754380" rtl="0" eaLnBrk="1" latinLnBrk="0" hangingPunct="1">
        <a:lnSpc>
          <a:spcPct val="110000"/>
        </a:lnSpc>
        <a:spcBef>
          <a:spcPts val="770"/>
        </a:spcBef>
        <a:buClr>
          <a:schemeClr val="tx2"/>
        </a:buClr>
        <a:buFont typeface="Arial" panose="020B0604020202020204" pitchFamily="34" charset="0"/>
        <a:buChar char="•"/>
        <a:defRPr kumimoji="1" sz="176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760220" indent="-251460" algn="l" defTabSz="754380" rtl="0" eaLnBrk="1" latinLnBrk="0" hangingPunct="1">
        <a:lnSpc>
          <a:spcPct val="110000"/>
        </a:lnSpc>
        <a:spcBef>
          <a:spcPts val="770"/>
        </a:spcBef>
        <a:buClr>
          <a:schemeClr val="tx2"/>
        </a:buClr>
        <a:buFont typeface="Gill Sans MT" panose="020B0502020104020203" pitchFamily="34" charset="0"/>
        <a:buChar char="–"/>
        <a:defRPr kumimoji="1" sz="154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263140" indent="-251460" algn="l" defTabSz="754380" rtl="0" eaLnBrk="1" latinLnBrk="0" hangingPunct="1">
        <a:lnSpc>
          <a:spcPct val="110000"/>
        </a:lnSpc>
        <a:spcBef>
          <a:spcPts val="770"/>
        </a:spcBef>
        <a:buClr>
          <a:schemeClr val="tx2"/>
        </a:buClr>
        <a:buFont typeface="Arial" panose="020B0604020202020204" pitchFamily="34" charset="0"/>
        <a:buChar char="•"/>
        <a:defRPr kumimoji="1" sz="154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766060" indent="-251460" algn="l" defTabSz="754380" rtl="0" eaLnBrk="1" latinLnBrk="0" hangingPunct="1">
        <a:lnSpc>
          <a:spcPct val="110000"/>
        </a:lnSpc>
        <a:spcBef>
          <a:spcPts val="770"/>
        </a:spcBef>
        <a:buClr>
          <a:schemeClr val="tx2"/>
        </a:buClr>
        <a:buFont typeface="Gill Sans MT" panose="020B0502020104020203" pitchFamily="34" charset="0"/>
        <a:buChar char="–"/>
        <a:defRPr kumimoji="1" sz="154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268980" indent="-251460" algn="l" defTabSz="754380" rtl="0" eaLnBrk="1" latinLnBrk="0" hangingPunct="1">
        <a:lnSpc>
          <a:spcPct val="110000"/>
        </a:lnSpc>
        <a:spcBef>
          <a:spcPts val="770"/>
        </a:spcBef>
        <a:buClr>
          <a:schemeClr val="tx2"/>
        </a:buClr>
        <a:buFont typeface="Arial" panose="020B0604020202020204" pitchFamily="34" charset="0"/>
        <a:buChar char="•"/>
        <a:defRPr kumimoji="1" sz="154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771900" indent="-251460" algn="l" defTabSz="754380" rtl="0" eaLnBrk="1" latinLnBrk="0" hangingPunct="1">
        <a:lnSpc>
          <a:spcPct val="110000"/>
        </a:lnSpc>
        <a:spcBef>
          <a:spcPts val="770"/>
        </a:spcBef>
        <a:buClr>
          <a:schemeClr val="tx2"/>
        </a:buClr>
        <a:buFont typeface="Gill Sans MT" panose="020B0502020104020203" pitchFamily="34" charset="0"/>
        <a:buChar char="–"/>
        <a:defRPr kumimoji="1" sz="154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274820" indent="-251460" algn="l" defTabSz="754380" rtl="0" eaLnBrk="1" latinLnBrk="0" hangingPunct="1">
        <a:lnSpc>
          <a:spcPct val="110000"/>
        </a:lnSpc>
        <a:spcBef>
          <a:spcPts val="770"/>
        </a:spcBef>
        <a:buClr>
          <a:schemeClr val="tx2"/>
        </a:buClr>
        <a:buFont typeface="Arial" panose="020B0604020202020204" pitchFamily="34" charset="0"/>
        <a:buChar char="•"/>
        <a:defRPr kumimoji="1" sz="154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4380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760" algn="l" defTabSz="754380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algn="l" defTabSz="754380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algn="l" defTabSz="754380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330" algn="l" defTabSz="754380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520" algn="l" defTabSz="754380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77FB18D7-ABDE-5ABF-BB7F-94C4C4994D54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421063" y="1301750"/>
            <a:ext cx="6637337" cy="841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000" dirty="0">
                <a:solidFill>
                  <a:schemeClr val="tx1"/>
                </a:solidFill>
                <a:latin typeface="UD デジタル 教科書体 N-B" pitchFamily="17" charset="-128"/>
                <a:ea typeface="UD デジタル 教科書体 N-B" pitchFamily="17" charset="-128"/>
              </a:rPr>
              <a:t>管理栄養士　</a:t>
            </a:r>
            <a:endParaRPr lang="en-US" altLang="ja-JP" sz="4000" dirty="0">
              <a:solidFill>
                <a:schemeClr val="tx1"/>
              </a:solidFill>
              <a:latin typeface="UD デジタル 教科書体 N-B" pitchFamily="17" charset="-128"/>
              <a:ea typeface="UD デジタル 教科書体 N-B" pitchFamily="17" charset="-128"/>
            </a:endParaRPr>
          </a:p>
          <a:p>
            <a:pPr marL="0" indent="0">
              <a:buNone/>
            </a:pPr>
            <a:r>
              <a:rPr lang="ja-JP" altLang="en-US" sz="4000" b="1" dirty="0">
                <a:solidFill>
                  <a:schemeClr val="tx1"/>
                </a:solidFill>
                <a:latin typeface="UD デジタル 教科書体 N-B" pitchFamily="17" charset="-128"/>
                <a:ea typeface="UD デジタル 教科書体 N-B" pitchFamily="17" charset="-128"/>
              </a:rPr>
              <a:t>　　　　　　　藤　菜南</a:t>
            </a:r>
            <a:endParaRPr lang="en-US" sz="4000" b="1" dirty="0">
              <a:solidFill>
                <a:schemeClr val="tx1"/>
              </a:solidFill>
              <a:latin typeface="UD デジタル 教科書体 N-B" pitchFamily="17" charset="-128"/>
              <a:ea typeface="UD デジタル 教科書体 N-B" pitchFamily="17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95775" y="338469"/>
            <a:ext cx="9144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022569" y="3061252"/>
            <a:ext cx="4892783" cy="921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kumimoji="1" lang="ja-JP" altLang="en-US" sz="2400" dirty="0">
                <a:latin typeface="UD デジタル 教科書体 N-B" pitchFamily="17" charset="-128"/>
                <a:ea typeface="UD デジタル 教科書体 N-B" pitchFamily="17" charset="-128"/>
              </a:rPr>
              <a:t>生まれ　</a:t>
            </a:r>
            <a:r>
              <a:rPr kumimoji="1" lang="en-US" altLang="ja-JP" sz="2400" dirty="0">
                <a:latin typeface="UD デジタル 教科書体 N-B" pitchFamily="17" charset="-128"/>
                <a:ea typeface="UD デジタル 教科書体 N-B" pitchFamily="17" charset="-128"/>
              </a:rPr>
              <a:t>2001</a:t>
            </a:r>
            <a:r>
              <a:rPr kumimoji="1" lang="ja-JP" altLang="en-US" sz="2400" dirty="0">
                <a:latin typeface="UD デジタル 教科書体 N-B" pitchFamily="17" charset="-128"/>
                <a:ea typeface="UD デジタル 教科書体 N-B" pitchFamily="17" charset="-128"/>
              </a:rPr>
              <a:t>年</a:t>
            </a:r>
            <a:r>
              <a:rPr kumimoji="1" lang="en-US" altLang="ja-JP" sz="2400" dirty="0">
                <a:latin typeface="UD デジタル 教科書体 N-B" pitchFamily="17" charset="-128"/>
                <a:ea typeface="UD デジタル 教科書体 N-B" pitchFamily="17" charset="-128"/>
              </a:rPr>
              <a:t>9</a:t>
            </a:r>
            <a:r>
              <a:rPr kumimoji="1" lang="ja-JP" altLang="en-US" sz="2400" dirty="0">
                <a:latin typeface="UD デジタル 教科書体 N-B" pitchFamily="17" charset="-128"/>
                <a:ea typeface="UD デジタル 教科書体 N-B" pitchFamily="17" charset="-128"/>
              </a:rPr>
              <a:t>月</a:t>
            </a:r>
            <a:endParaRPr kumimoji="1" lang="en-US" altLang="ja-JP" sz="2400" dirty="0">
              <a:latin typeface="UD デジタル 教科書体 N-B" pitchFamily="17" charset="-128"/>
              <a:ea typeface="UD デジタル 教科書体 N-B" pitchFamily="17" charset="-128"/>
            </a:endParaRPr>
          </a:p>
          <a:p>
            <a:pPr algn="l"/>
            <a:r>
              <a:rPr kumimoji="1" lang="ja-JP" altLang="en-US" sz="2400" dirty="0">
                <a:latin typeface="UD デジタル 教科書体 N-B" pitchFamily="17" charset="-128"/>
                <a:ea typeface="UD デジタル 教科書体 N-B" pitchFamily="17" charset="-128"/>
              </a:rPr>
              <a:t>出身地　福岡県</a:t>
            </a:r>
            <a:endParaRPr kumimoji="1" lang="en-US" altLang="ja-JP" sz="2400" dirty="0">
              <a:latin typeface="UD デジタル 教科書体 N-B" pitchFamily="17" charset="-128"/>
              <a:ea typeface="UD デジタル 教科書体 N-B" pitchFamily="17" charset="-128"/>
            </a:endParaRPr>
          </a:p>
          <a:p>
            <a:pPr algn="l"/>
            <a:r>
              <a:rPr kumimoji="1" lang="ja-JP" altLang="en-US" sz="2400" dirty="0">
                <a:latin typeface="UD デジタル 教科書体 N-B" pitchFamily="17" charset="-128"/>
                <a:ea typeface="UD デジタル 教科書体 N-B" pitchFamily="17" charset="-128"/>
              </a:rPr>
              <a:t>出身校　中村学園大学</a:t>
            </a:r>
            <a:endParaRPr kumimoji="1" lang="en-US" altLang="ja-JP" sz="2400" dirty="0">
              <a:latin typeface="UD デジタル 教科書体 N-B" pitchFamily="17" charset="-128"/>
              <a:ea typeface="UD デジタル 教科書体 N-B" pitchFamily="17" charset="-128"/>
            </a:endParaRPr>
          </a:p>
          <a:p>
            <a:pPr algn="l"/>
            <a:r>
              <a:rPr kumimoji="1" lang="ja-JP" altLang="en-US" sz="2400" dirty="0">
                <a:latin typeface="UD デジタル 教科書体 N-B" pitchFamily="17" charset="-128"/>
                <a:ea typeface="UD デジタル 教科書体 N-B" pitchFamily="17" charset="-128"/>
              </a:rPr>
              <a:t>趣味　　カフェ巡り・パン屋巡り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471926" y="6765094"/>
            <a:ext cx="4038600" cy="7680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kumimoji="1" lang="ja-JP" altLang="en-US" dirty="0">
                <a:latin typeface="UD デジタル 教科書体 N-B" pitchFamily="17" charset="-128"/>
                <a:ea typeface="UD デジタル 教科書体 N-B" pitchFamily="17" charset="-128"/>
              </a:rPr>
              <a:t>株式会社ファンデリー</a:t>
            </a:r>
            <a:endParaRPr kumimoji="1" lang="en-US" altLang="ja-JP" dirty="0">
              <a:latin typeface="UD デジタル 教科書体 N-B" pitchFamily="17" charset="-128"/>
              <a:ea typeface="UD デジタル 教科書体 N-B" pitchFamily="17" charset="-128"/>
            </a:endParaRPr>
          </a:p>
          <a:p>
            <a:pPr algn="ctr"/>
            <a:r>
              <a:rPr kumimoji="1" lang="ja-JP" altLang="en-US" dirty="0">
                <a:latin typeface="UD デジタル 教科書体 N-B" pitchFamily="17" charset="-128"/>
                <a:ea typeface="UD デジタル 教科書体 N-B" pitchFamily="17" charset="-128"/>
              </a:rPr>
              <a:t>東京都北区赤羽</a:t>
            </a:r>
            <a:r>
              <a:rPr kumimoji="1" lang="en-US" altLang="ja-JP" dirty="0">
                <a:latin typeface="UD デジタル 教科書体 N-B" pitchFamily="17" charset="-128"/>
                <a:ea typeface="UD デジタル 教科書体 N-B" pitchFamily="17" charset="-128"/>
              </a:rPr>
              <a:t>2-51-3</a:t>
            </a:r>
          </a:p>
          <a:p>
            <a:pPr algn="ctr"/>
            <a:r>
              <a:rPr kumimoji="1" lang="en-US" altLang="ja-JP" dirty="0">
                <a:latin typeface="UD デジタル 教科書体 N-B" pitchFamily="17" charset="-128"/>
                <a:ea typeface="UD デジタル 教科書体 N-B" pitchFamily="17" charset="-128"/>
              </a:rPr>
              <a:t>TEL</a:t>
            </a:r>
            <a:r>
              <a:rPr kumimoji="1" lang="ja-JP" altLang="en-US" dirty="0">
                <a:latin typeface="UD デジタル 教科書体 N-B" pitchFamily="17" charset="-128"/>
                <a:ea typeface="UD デジタル 教科書体 N-B" pitchFamily="17" charset="-128"/>
              </a:rPr>
              <a:t>：</a:t>
            </a:r>
            <a:r>
              <a:rPr kumimoji="1" lang="en-US" altLang="ja-JP" dirty="0">
                <a:latin typeface="UD デジタル 教科書体 N-B" pitchFamily="17" charset="-128"/>
                <a:ea typeface="UD デジタル 教科書体 N-B" pitchFamily="17" charset="-128"/>
              </a:rPr>
              <a:t>03-5249-5080</a:t>
            </a:r>
            <a:endParaRPr kumimoji="1" lang="ja-JP" altLang="en-US" dirty="0">
              <a:latin typeface="UD デジタル 教科書体 N-B" pitchFamily="17" charset="-128"/>
              <a:ea typeface="UD デジタル 教科書体 N-B" pitchFamily="17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1E683DDD-E8D8-4A70-A25B-981CCD381B19}"/>
              </a:ext>
            </a:extLst>
          </p:cNvPr>
          <p:cNvSpPr txBox="1"/>
          <p:nvPr/>
        </p:nvSpPr>
        <p:spPr>
          <a:xfrm>
            <a:off x="7133173" y="1755363"/>
            <a:ext cx="2195112" cy="38776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kumimoji="1" lang="ja-JP" altLang="en-US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とう　ななみ</a:t>
            </a:r>
          </a:p>
        </p:txBody>
      </p:sp>
      <p:pic>
        <p:nvPicPr>
          <p:cNvPr id="1027" name="Picture 3" descr="\\DHW1G032\Shares\Deeper\03.人事総務部\01.OPEN人事総務\01.総務\06.コーポレートサイト\01.栄養士写真\2026年度\基データ\藤.JPG"/>
          <p:cNvPicPr>
            <a:picLocks noChangeAspect="1" noChangeArrowheads="1"/>
          </p:cNvPicPr>
          <p:nvPr/>
        </p:nvPicPr>
        <p:blipFill>
          <a:blip r:embed="rId2" cstate="print"/>
          <a:srcRect l="23143" r="23714"/>
          <a:stretch>
            <a:fillRect/>
          </a:stretch>
        </p:blipFill>
        <p:spPr bwMode="auto">
          <a:xfrm>
            <a:off x="1129980" y="2039641"/>
            <a:ext cx="2583535" cy="273496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角丸四角形吹き出し 13"/>
          <p:cNvSpPr/>
          <p:nvPr/>
        </p:nvSpPr>
        <p:spPr>
          <a:xfrm>
            <a:off x="954157" y="5039139"/>
            <a:ext cx="6179016" cy="2327303"/>
          </a:xfrm>
          <a:prstGeom prst="wedgeRoundRectCallout">
            <a:avLst>
              <a:gd name="adj1" fmla="val 5552"/>
              <a:gd name="adj2" fmla="val -66614"/>
              <a:gd name="adj3" fmla="val 16667"/>
            </a:avLst>
          </a:prstGeom>
          <a:solidFill>
            <a:srgbClr val="F1F1F1"/>
          </a:solidFill>
          <a:ln>
            <a:solidFill>
              <a:srgbClr val="B48F85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</a:rPr>
              <a:t>食事を通して皆様の健康をサポートいたします</a:t>
            </a:r>
            <a:endParaRPr kumimoji="1" lang="en-US" altLang="ja-JP" sz="28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</a:rPr>
              <a:t>お客様が相談したと思えるような</a:t>
            </a:r>
            <a:endParaRPr kumimoji="1" lang="en-US" altLang="ja-JP" sz="28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</a:rPr>
              <a:t>栄養士を目指して頑張ります！</a:t>
            </a:r>
            <a:endParaRPr kumimoji="1" lang="en-US" altLang="ja-JP" sz="2800" dirty="0" smtClean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0495" y="6180176"/>
            <a:ext cx="2339671" cy="389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2750" y="93593"/>
            <a:ext cx="4418718" cy="120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236620554"/>
      </p:ext>
    </p:extLst>
  </p:cSld>
  <p:clrMapOvr>
    <a:masterClrMapping/>
  </p:clrMapOvr>
</p:sld>
</file>

<file path=ppt/theme/theme1.xml><?xml version="1.0" encoding="utf-8"?>
<a:theme xmlns:a="http://schemas.openxmlformats.org/drawingml/2006/main" name="バッジ">
  <a:themeElements>
    <a:clrScheme name="バッジ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バッジ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バッ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30" ma:contentTypeDescription="Create a new document." ma:contentTypeScope="" ma:versionID="cec0622158e8f13124e9e8fd4de31bd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52f30ab005d15df08657af532e6e3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0e9df3-be65-4c73-a93b-d1236ebd677e" xsi:nil="true"/>
    <_ip_UnifiedCompliancePolicyUIAction xmlns="http://schemas.microsoft.com/sharepoint/v3" xsi:nil="true"/>
    <_ip_UnifiedCompliancePolicyProperties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ImageTagsTaxHTField xmlns="71af3243-3dd4-4a8d-8c0d-dd76da1f02a5">
      <Terms xmlns="http://schemas.microsoft.com/office/infopath/2007/PartnerControls"/>
    </ImageTagsTaxHTField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32BA7239-A09F-450F-AD93-E118B4C964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494E66-1906-430C-A080-047BB4EDB5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4B7354-BAA7-42EF-9AFB-B58624E1F800}">
  <ds:schemaRefs>
    <ds:schemaRef ds:uri="http://schemas.microsoft.com/sharepoint/v3"/>
    <ds:schemaRef ds:uri="http://www.w3.org/XML/1998/namespace"/>
    <ds:schemaRef ds:uri="230e9df3-be65-4c73-a93b-d1236ebd677e"/>
    <ds:schemaRef ds:uri="http://purl.org/dc/elements/1.1/"/>
    <ds:schemaRef ds:uri="http://schemas.microsoft.com/office/2006/metadata/properties"/>
    <ds:schemaRef ds:uri="http://purl.org/dc/terms/"/>
    <ds:schemaRef ds:uri="f95f5480-f1d0-4eeb-b337-72b9183c9241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10d3b2f-b9cb-46a4-ba48-ad1eb7c8e550"/>
    <ds:schemaRef ds:uri="71af3243-3dd4-4a8d-8c0d-dd76da1f02a5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TM10001106[[fn=バッジ]]</Template>
  <TotalTime>562</TotalTime>
  <Words>36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バッジ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清水 唯愛</dc:creator>
  <cp:lastModifiedBy>to</cp:lastModifiedBy>
  <cp:revision>18</cp:revision>
  <dcterms:created xsi:type="dcterms:W3CDTF">2021-09-20T16:44:57Z</dcterms:created>
  <dcterms:modified xsi:type="dcterms:W3CDTF">2026-04-08T07:29:53Z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  <property fmtid="{D5CDD505-2E9C-101B-9397-08002B2CF9AE}" pid="4" name="Order">
    <vt:r8>2877300</vt:r8>
  </property>
  <property fmtid="{D5CDD505-2E9C-101B-9397-08002B2CF9AE}" pid="5" name="xd_Signature">
    <vt:bool>false</vt:bool>
  </property>
  <property fmtid="{D5CDD505-2E9C-101B-9397-08002B2CF9AE}" pid="6" name="Image">
    <vt:lpwstr>, </vt:lpwstr>
  </property>
  <property fmtid="{D5CDD505-2E9C-101B-9397-08002B2CF9AE}" pid="7" name="xd_ProgID">
    <vt:lpwstr/>
  </property>
  <property fmtid="{D5CDD505-2E9C-101B-9397-08002B2CF9AE}" pid="8" name="_ExtendedDescription">
    <vt:lpwstr/>
  </property>
  <property fmtid="{D5CDD505-2E9C-101B-9397-08002B2CF9AE}" pid="9" name="Background">
    <vt:bool>false</vt:bool>
  </property>
  <property fmtid="{D5CDD505-2E9C-101B-9397-08002B2CF9AE}" pid="10" name="TriggerFlowInfo">
    <vt:lpwstr/>
  </property>
  <property fmtid="{D5CDD505-2E9C-101B-9397-08002B2CF9AE}" pid="11" name="ComplianceAssetId">
    <vt:lpwstr/>
  </property>
  <property fmtid="{D5CDD505-2E9C-101B-9397-08002B2CF9AE}" pid="12" name="TemplateUrl">
    <vt:lpwstr/>
  </property>
</Properties>
</file>